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00" r:id="rId2"/>
    <p:sldId id="284" r:id="rId3"/>
    <p:sldId id="286" r:id="rId4"/>
    <p:sldId id="308" r:id="rId5"/>
    <p:sldId id="307" r:id="rId6"/>
    <p:sldId id="306" r:id="rId7"/>
    <p:sldId id="281" r:id="rId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00CC"/>
    <a:srgbClr val="DBE0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95970" autoAdjust="0"/>
  </p:normalViewPr>
  <p:slideViewPr>
    <p:cSldViewPr>
      <p:cViewPr varScale="1">
        <p:scale>
          <a:sx n="106" d="100"/>
          <a:sy n="106" d="100"/>
        </p:scale>
        <p:origin x="13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8AD59-9E8B-42A3-950C-BA1CD9CE8C22}" type="datetimeFigureOut">
              <a:rPr lang="vi-VN" smtClean="0"/>
              <a:t>14/12/2021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93B87-58EA-4F2E-95D7-FEDB453D09B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798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461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627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8568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780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3B87-58EA-4F2E-95D7-FEDB453D09B3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451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6.png"/><Relationship Id="rId4" Type="http://schemas.openxmlformats.org/officeDocument/2006/relationships/tags" Target="../tags/tag10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lobe loop.wmv">
            <a:hlinkClick r:id="" action="ppaction://media"/>
          </p:cNvPr>
          <p:cNvPicPr>
            <a:picLocks noChangeAspect="1"/>
          </p:cNvPicPr>
          <p:nvPr userDrawn="1"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6512" y="3836855"/>
            <a:ext cx="4468813" cy="3048529"/>
          </a:xfrm>
          <a:prstGeom prst="rect">
            <a:avLst/>
          </a:prstGeom>
        </p:spPr>
      </p:pic>
      <p:sp>
        <p:nvSpPr>
          <p:cNvPr id="4223" name="Rectangle 127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9094"/>
            <a:ext cx="9192770" cy="687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486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  <p:bldLst>
      <p:bldP spid="4223" grpId="0" animBg="1"/>
      <p:bldP spid="4223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8B7E72C-DB9B-48DF-A566-2237BEA1F3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2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6D56AA-FAA6-412D-97F0-B79FCD784F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  <p:custDataLst>
              <p:tags r:id="rId2"/>
            </p:custDataLst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E1D7A9-09FE-4FFC-927D-DC2BD1FA9688}" type="slidenum">
              <a:rPr lang="en-US"/>
              <a:pPr/>
              <a:t>‹#›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022187249"/>
              </p:ext>
            </p:extLst>
          </p:nvPr>
        </p:nvGraphicFramePr>
        <p:xfrm>
          <a:off x="0" y="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1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27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39F047B-7F8C-4953-9110-7B9CAEBB18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3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F21AE2-1C28-4DC9-83A5-38376260E1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1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CCBA6C9-34CA-48BF-89BE-54FAF3B845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97A24D8-F3B6-4EA5-A63A-FCC21FB2C1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3448318-0124-45AF-B51B-E4997C2D21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7267B8A-EBB2-4732-AADF-4B3606E84B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26ECC3-D33E-4C28-9CD6-837472FC73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53200" y="6537325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13B9D4-0873-4DDE-AFB3-0B2780F83B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 descr="1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9"/>
            </p:custDataLst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062100"/>
            <a:ext cx="774469" cy="774469"/>
          </a:xfrm>
          <a:prstGeom prst="rect">
            <a:avLst/>
          </a:prstGeom>
        </p:spPr>
      </p:pic>
      <p:pic>
        <p:nvPicPr>
          <p:cNvPr id="18" name="Picture 15" descr="artplus_nature_naturalcity42_f"/>
          <p:cNvPicPr>
            <a:picLocks noChangeAspect="1" noChangeArrowheads="1"/>
          </p:cNvPicPr>
          <p:nvPr userDrawn="1">
            <p:custDataLst>
              <p:tags r:id="rId2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400800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repeatCount="indefinite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i="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atinternet.com/fr/pourquoi-investir-dans-les-tests-unitaires/" TargetMode="External"/><Relationship Id="rId3" Type="http://schemas.openxmlformats.org/officeDocument/2006/relationships/tags" Target="../tags/tag75.xml"/><Relationship Id="rId7" Type="http://schemas.openxmlformats.org/officeDocument/2006/relationships/image" Target="../media/image8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tags" Target="../tags/tag79.xml"/><Relationship Id="rId7" Type="http://schemas.openxmlformats.org/officeDocument/2006/relationships/hyperlink" Target="https://www.typemock.com/7-benefits-of-unit-testing/" TargetMode="External"/><Relationship Id="rId12" Type="http://schemas.openxmlformats.org/officeDocument/2006/relationships/image" Target="../media/image13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tags" Target="../tags/tag80.xml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olsqa.com/specflow/scenariocontext-current-in-specflow/" TargetMode="External"/><Relationship Id="rId3" Type="http://schemas.openxmlformats.org/officeDocument/2006/relationships/tags" Target="../tags/tag83.xml"/><Relationship Id="rId7" Type="http://schemas.openxmlformats.org/officeDocument/2006/relationships/hyperlink" Target="https://app.pluralsight.com/course-player?courseId=2d108502-d689-4683-9ae8-345fa8d17466" TargetMode="Externa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hyperlink" Target="https://specflow.org/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98041" y="275636"/>
            <a:ext cx="673331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b="1" dirty="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Tests Unitaires</a:t>
            </a:r>
          </a:p>
          <a:p>
            <a:pPr algn="ctr"/>
            <a:r>
              <a:rPr lang="fr-FR" sz="3200" b="1" dirty="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fr-FR" sz="2800" b="1" dirty="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3C201-869F-4EC3-A4C0-C33B71623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276872"/>
            <a:ext cx="4174731" cy="224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8E14C-E58E-4FBD-816B-520E113BE3F8}"/>
              </a:ext>
            </a:extLst>
          </p:cNvPr>
          <p:cNvSpPr txBox="1"/>
          <p:nvPr/>
        </p:nvSpPr>
        <p:spPr>
          <a:xfrm>
            <a:off x="1098041" y="5805264"/>
            <a:ext cx="388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Présentateur : Phuong Vu NGUYEN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38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57341"/>
            <a:ext cx="8229600" cy="868363"/>
          </a:xfrm>
        </p:spPr>
        <p:txBody>
          <a:bodyPr/>
          <a:lstStyle/>
          <a:p>
            <a:pPr marL="0" indent="0"/>
            <a:r>
              <a:rPr lang="fr-FR" sz="2800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Contenu</a:t>
            </a:r>
          </a:p>
        </p:txBody>
      </p:sp>
      <p:sp>
        <p:nvSpPr>
          <p:cNvPr id="18" name="Block Arc 17"/>
          <p:cNvSpPr/>
          <p:nvPr/>
        </p:nvSpPr>
        <p:spPr>
          <a:xfrm>
            <a:off x="-4215619" y="1428449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943695" y="2539256"/>
            <a:ext cx="7876777" cy="812800"/>
          </a:xfrm>
          <a:custGeom>
            <a:avLst/>
            <a:gdLst>
              <a:gd name="connsiteX0" fmla="*/ 0 w 6940673"/>
              <a:gd name="connsiteY0" fmla="*/ 0 h 812800"/>
              <a:gd name="connsiteX1" fmla="*/ 6940673 w 6940673"/>
              <a:gd name="connsiteY1" fmla="*/ 0 h 812800"/>
              <a:gd name="connsiteX2" fmla="*/ 6940673 w 6940673"/>
              <a:gd name="connsiteY2" fmla="*/ 812800 h 812800"/>
              <a:gd name="connsiteX3" fmla="*/ 0 w 6940673"/>
              <a:gd name="connsiteY3" fmla="*/ 812800 h 812800"/>
              <a:gd name="connsiteX4" fmla="*/ 0 w 694067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73" h="812800">
                <a:moveTo>
                  <a:pt x="0" y="0"/>
                </a:moveTo>
                <a:lnTo>
                  <a:pt x="6940673" y="0"/>
                </a:lnTo>
                <a:lnTo>
                  <a:pt x="694067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160" tIns="60960" rIns="60960" bIns="6096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b="1" kern="12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Définition de test unitaire</a:t>
            </a:r>
            <a:endParaRPr lang="fr-FR" sz="2000" kern="1200" dirty="0">
              <a:solidFill>
                <a:srgbClr val="00206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5695" y="2437656"/>
            <a:ext cx="1015999" cy="1015999"/>
          </a:xfrm>
          <a:prstGeom prst="ellips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1091420" y="3758457"/>
            <a:ext cx="7729051" cy="812800"/>
          </a:xfrm>
          <a:custGeom>
            <a:avLst/>
            <a:gdLst>
              <a:gd name="connsiteX0" fmla="*/ 0 w 6645220"/>
              <a:gd name="connsiteY0" fmla="*/ 0 h 812800"/>
              <a:gd name="connsiteX1" fmla="*/ 6645220 w 6645220"/>
              <a:gd name="connsiteY1" fmla="*/ 0 h 812800"/>
              <a:gd name="connsiteX2" fmla="*/ 6645220 w 6645220"/>
              <a:gd name="connsiteY2" fmla="*/ 812800 h 812800"/>
              <a:gd name="connsiteX3" fmla="*/ 0 w 6645220"/>
              <a:gd name="connsiteY3" fmla="*/ 812800 h 812800"/>
              <a:gd name="connsiteX4" fmla="*/ 0 w 6645220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5220" h="812800">
                <a:moveTo>
                  <a:pt x="0" y="0"/>
                </a:moveTo>
                <a:lnTo>
                  <a:pt x="6645220" y="0"/>
                </a:lnTo>
                <a:lnTo>
                  <a:pt x="664522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160" tIns="60960" rIns="60960" bIns="60960" numCol="1" spcCol="1270" anchor="ctr" anchorCtr="0">
            <a:no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 Framework </a:t>
            </a:r>
            <a:r>
              <a:rPr lang="en-US" sz="20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Specflow</a:t>
            </a:r>
            <a:endParaRPr lang="fr-FR" sz="2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1148" y="3656855"/>
            <a:ext cx="1015999" cy="1015999"/>
          </a:xfrm>
          <a:prstGeom prst="ellips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 22"/>
          <p:cNvSpPr/>
          <p:nvPr/>
        </p:nvSpPr>
        <p:spPr>
          <a:xfrm>
            <a:off x="943695" y="4977656"/>
            <a:ext cx="7876776" cy="812800"/>
          </a:xfrm>
          <a:custGeom>
            <a:avLst/>
            <a:gdLst>
              <a:gd name="connsiteX0" fmla="*/ 0 w 6940673"/>
              <a:gd name="connsiteY0" fmla="*/ 0 h 812800"/>
              <a:gd name="connsiteX1" fmla="*/ 6940673 w 6940673"/>
              <a:gd name="connsiteY1" fmla="*/ 0 h 812800"/>
              <a:gd name="connsiteX2" fmla="*/ 6940673 w 6940673"/>
              <a:gd name="connsiteY2" fmla="*/ 812800 h 812800"/>
              <a:gd name="connsiteX3" fmla="*/ 0 w 6940673"/>
              <a:gd name="connsiteY3" fmla="*/ 812800 h 812800"/>
              <a:gd name="connsiteX4" fmla="*/ 0 w 6940673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73" h="812800">
                <a:moveTo>
                  <a:pt x="0" y="0"/>
                </a:moveTo>
                <a:lnTo>
                  <a:pt x="6940673" y="0"/>
                </a:lnTo>
                <a:lnTo>
                  <a:pt x="694067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5160" tIns="60960" rIns="60960" bIns="6096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Q&amp;A</a:t>
            </a:r>
          </a:p>
        </p:txBody>
      </p:sp>
      <p:sp>
        <p:nvSpPr>
          <p:cNvPr id="24" name="Oval 23"/>
          <p:cNvSpPr/>
          <p:nvPr/>
        </p:nvSpPr>
        <p:spPr>
          <a:xfrm>
            <a:off x="430997" y="4876056"/>
            <a:ext cx="1015999" cy="1015999"/>
          </a:xfrm>
          <a:prstGeom prst="ellips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TextBox 24"/>
          <p:cNvSpPr txBox="1"/>
          <p:nvPr/>
        </p:nvSpPr>
        <p:spPr>
          <a:xfrm>
            <a:off x="559922" y="2653268"/>
            <a:ext cx="76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fr-FR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5375" y="3872469"/>
            <a:ext cx="76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endParaRPr lang="fr-FR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21" y="5091667"/>
            <a:ext cx="76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III</a:t>
            </a:r>
            <a:endParaRPr lang="fr-FR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11C1AD-6B68-4011-BCBD-7DC1E5E7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57341"/>
            <a:ext cx="1443405" cy="7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/>
              <a:t>Types de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90787780"/>
              </p:ext>
            </p:ext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Schéma des tests &quot;boite blanche&quot;">
            <a:extLst>
              <a:ext uri="{FF2B5EF4-FFF2-40B4-BE49-F238E27FC236}">
                <a16:creationId xmlns:a16="http://schemas.microsoft.com/office/drawing/2014/main" id="{327D0154-110D-4D9B-BB63-15EA03AE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889000"/>
            <a:ext cx="9144000" cy="507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395536" y="5986581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 : </a:t>
            </a:r>
            <a:r>
              <a:rPr lang="fr-FR" sz="1200" dirty="0">
                <a:hlinkClick r:id="rId8"/>
              </a:rPr>
              <a:t>https://blog.atinternet.com/fr/pourquoi-investir-dans-les-tests-unitaires/</a:t>
            </a:r>
            <a:endParaRPr lang="fr-FR" sz="1200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93204" y="251108"/>
            <a:ext cx="8229600" cy="868363"/>
          </a:xfrm>
        </p:spPr>
        <p:txBody>
          <a:bodyPr/>
          <a:lstStyle/>
          <a:p>
            <a:pPr eaLnBrk="0" hangingPunct="0"/>
            <a:r>
              <a:rPr lang="fr-FR" sz="2800" dirty="0"/>
              <a:t>Pourquoi test unitaires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395536" y="5986581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 : </a:t>
            </a:r>
            <a:r>
              <a:rPr lang="fr-FR" sz="1200" dirty="0">
                <a:hlinkClick r:id="rId7"/>
              </a:rPr>
              <a:t>https://www.typemock.com/7-benefits-of-unit-testing/</a:t>
            </a:r>
            <a:endParaRPr lang="fr-FR" sz="1200" dirty="0"/>
          </a:p>
          <a:p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F54BF1-AE69-4D0F-8A13-69EEDE72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30646"/>
            <a:ext cx="1411879" cy="14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'est-ce que le refactoring ? Approche pour améliorer les codes source -  IONOS">
            <a:extLst>
              <a:ext uri="{FF2B5EF4-FFF2-40B4-BE49-F238E27FC236}">
                <a16:creationId xmlns:a16="http://schemas.microsoft.com/office/drawing/2014/main" id="{086DB218-B395-4BD2-96E3-105C3836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1586539"/>
            <a:ext cx="2160240" cy="14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lles sont les étapes du cycle de vie d'un service numérique ? - Green IT">
            <a:extLst>
              <a:ext uri="{FF2B5EF4-FFF2-40B4-BE49-F238E27FC236}">
                <a16:creationId xmlns:a16="http://schemas.microsoft.com/office/drawing/2014/main" id="{0B36303E-0BD9-43CB-878E-1B142FD0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41" y="1494095"/>
            <a:ext cx="1771106" cy="176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es Png Theme Architecture blueprint">
            <a:extLst>
              <a:ext uri="{FF2B5EF4-FFF2-40B4-BE49-F238E27FC236}">
                <a16:creationId xmlns:a16="http://schemas.microsoft.com/office/drawing/2014/main" id="{D39E95BB-D934-4939-BD51-A05CC89A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86" y="1246172"/>
            <a:ext cx="2092614" cy="209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ujours Accessible, Toujours AbleDocs - AbleDocs">
            <a:extLst>
              <a:ext uri="{FF2B5EF4-FFF2-40B4-BE49-F238E27FC236}">
                <a16:creationId xmlns:a16="http://schemas.microsoft.com/office/drawing/2014/main" id="{A67227C1-0E4C-4BCE-B5A3-30A5AB9D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6" y="3830082"/>
            <a:ext cx="1411879" cy="14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37A3851-470C-47ED-8841-402A7795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5086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mment avoir de l'assurance (avec images) - wikiHow">
            <a:extLst>
              <a:ext uri="{FF2B5EF4-FFF2-40B4-BE49-F238E27FC236}">
                <a16:creationId xmlns:a16="http://schemas.microsoft.com/office/drawing/2014/main" id="{A17830B3-BCED-474A-A90E-DCEBF091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1301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1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5733256"/>
            <a:ext cx="8229600" cy="591344"/>
          </a:xfrm>
        </p:spPr>
        <p:txBody>
          <a:bodyPr/>
          <a:lstStyle/>
          <a:p>
            <a:pPr marL="0" lvl="0" indent="0">
              <a:buNone/>
            </a:pPr>
            <a:endParaRPr lang="fr-FR" sz="2000" dirty="0"/>
          </a:p>
          <a:p>
            <a:pPr marL="0" lvl="0" indent="0">
              <a:buNone/>
            </a:pPr>
            <a:endParaRPr lang="fr-FR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5123699"/>
              </p:ext>
            </p:ext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Test Unitaire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A61C1B-9799-46F0-8E42-52C29CC66B4C}"/>
              </a:ext>
            </a:extLst>
          </p:cNvPr>
          <p:cNvSpPr txBox="1"/>
          <p:nvPr/>
        </p:nvSpPr>
        <p:spPr>
          <a:xfrm>
            <a:off x="791580" y="249805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Site web : </a:t>
            </a:r>
            <a:r>
              <a:rPr lang="fr-FR" sz="1200" dirty="0">
                <a:hlinkClick r:id="rId6"/>
              </a:rPr>
              <a:t>https://specflow.org/</a:t>
            </a:r>
            <a:endParaRPr lang="fr-FR" sz="1200" dirty="0"/>
          </a:p>
          <a:p>
            <a:r>
              <a:rPr lang="fr-FR" sz="1200" dirty="0"/>
              <a:t>Course : </a:t>
            </a:r>
            <a:r>
              <a:rPr lang="fr-FR" sz="1200" dirty="0">
                <a:hlinkClick r:id="rId7"/>
              </a:rPr>
              <a:t>https://app.pluralsight.com/course-player?courseId=2d108502-d689-4683-9ae8-345fa8d17466</a:t>
            </a:r>
            <a:endParaRPr lang="fr-FR" sz="1200" dirty="0"/>
          </a:p>
          <a:p>
            <a:r>
              <a:rPr lang="fr-FR" sz="1200" dirty="0" err="1"/>
              <a:t>ScenarioContext</a:t>
            </a:r>
            <a:r>
              <a:rPr lang="fr-FR" sz="1200" dirty="0"/>
              <a:t> : </a:t>
            </a:r>
            <a:r>
              <a:rPr lang="fr-FR" sz="1200" dirty="0">
                <a:hlinkClick r:id="rId8"/>
              </a:rPr>
              <a:t>https://www.toolsqa.com/specflow/scenariocontext-current-in-specflow/</a:t>
            </a:r>
            <a:endParaRPr lang="fr-FR" sz="1200" dirty="0"/>
          </a:p>
          <a:p>
            <a:endParaRPr lang="fr-FR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11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uyenPhuongVu\Desktop\Question-and-Answ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19921"/>
            <a:ext cx="7999714" cy="49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4996478"/>
              </p:ext>
            </p:extLst>
          </p:nvPr>
        </p:nvGraphicFramePr>
        <p:xfrm>
          <a:off x="-36512" y="0"/>
          <a:ext cx="91805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Hoạt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động</a:t>
                      </a:r>
                      <a:r>
                        <a:rPr lang="fr-FR" baseline="0" dirty="0"/>
                        <a:t> AEVS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SpecFlow</a:t>
                      </a:r>
                      <a:endParaRPr lang="fr-F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Q&amp;A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4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3604813" y="2691267"/>
            <a:ext cx="2416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solidFill>
                  <a:schemeClr val="accent1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Merci 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11560" y="328389"/>
            <a:ext cx="8229600" cy="8683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A39B3-B8FE-483C-BC73-287FC2E27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952" y="328389"/>
            <a:ext cx="1928095" cy="10349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ZSR8tcdSRfqwGk343bC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jo5x8lC45Ki4GseGNi2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IVn7ltvvtPncTwe6b3Gp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yBJ5NaubNRnAtHpNS6y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SNW0ACelp7yCPwBnIlZ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wVKoMgOicznCJW9MzSW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2QSTbuodCgkxg1gcPYw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YfcMFeVL6I8SgSUwS4kTZ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icF7wn2XUkl3BF6vfsrv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E08lFXUcdV17UA06po3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VOjRLz4qyrz5xFYaH53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foZi0ZQ5FrA8UAe3tOKv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p2tKwv832sMY64k2Ock8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yP3k8eGYIvqwMP6f3Vnv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6rAE8TTIzj1rVVsa0Om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sFyycIWhcpSBLICKt5N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ukUaMSUy9vHDL16WbWq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8QadQqxIyo4wy4dix9o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634QIm9B9zzcluJXWsnP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D7cXTDEM242pK690HazX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lIJyzdWU19YqXDLtwXm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WKCOVKdgDS79Rf944y6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nQZgRqyeRIItDs9bcd1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LGbmVG2ZSYtbMZVKibH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iNMwkrTOrj9FYWCzPwd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9GFsa8jgUtfKFnozpmB5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9260Z8ImaxR697739izx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TUjyeZpaCyWCwCma9bxyj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yegsldiww1j9bGrTJWZU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xAuHY9o0Xwb2KjXw4Xk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dtatHhOCkNyoHGYDe88v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X9V7VcR1AiKWn0xvs6bk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tmChyqJbTUxpv0xzlCK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WypsQZIOMBp119iK7qw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DLjY6IG1kJBAGzvEEri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oXuxXSKyzUacIQXzk0u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OOVkY4GXjZNRNmltzKOh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ptQEH46iUwgA9zdZO3Bf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kVuC6LfGANE7wQ8pZTdH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lwLcUmLZdaTM18Ua4Xl2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V13mRo3H2dvZoIqcpuG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LkuHdfVVREEo3QaRZTBa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w9wrELVxxzPaHyFE97L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AkSglpA5caULYyHOhaV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SpqWMUhCwtjEnTrQoAzw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PdFtikfs2HF1FybyopwX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FfVA6XkQBerKL7cN25lD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Ki0vgTKp9ErxqxIdi7b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UM4lBmqBPdcZbh6r4XQP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6kzLfkR3vXnOandrUhnY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kqlq7Q2eeBiOsuzl2zyj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b1TSZaFtQJh6elUUKcsJ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RzLXlWlpZvXvfjweRSy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xlgeq7PmRwHZak72OI7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9I5Anvkzbmqh2qG6vdA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4Cr0Tr5Bg8p48Zw35qc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Og9c6O3PEkPKbx8QKj1h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ySiHlIcTQ78IUPrbovv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6rhe9XFtgAm6tIgUptlC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ICtCjozUwLYCrr0scKxp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LBr6bgZ2aJWCIEKwEhUl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RgPTWgB5lUcRRbcdiVt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FPIlIF6fueratAQmn2My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wNSkr3CqBZSbq6xeAuP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GoBmRVSH2B47byPkFcS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BopfPNb4OK2L6uJ4cG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6nDfRTJPXVwVimkkToaq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6iVZpfPDXSUwMcWC65wX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5prkBAZbfWcki7kPoVf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HftgcLmvksVphSBIJ08w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6ljYn6NKdy9ylYdB5p2z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wXPiRSwt5QGYYeNL2xmMi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JNVGoFoMtmCfpIURywTOI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UMBfWlFgiG19bC1lzN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lLx7QDGmnbjCTpbMQQpy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221bD8U7QZqu6ZpbwxMP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Nq9QuZ9ZdVBLGLlbSPW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8PCbJb21Og2RGpy2QitP"/>
</p:tagLst>
</file>

<file path=ppt/theme/theme1.xml><?xml version="1.0" encoding="utf-8"?>
<a:theme xmlns:a="http://schemas.openxmlformats.org/drawingml/2006/main" name="400TGp_globalcity_light_ani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400TGp_globalcity_light_ani</Template>
  <TotalTime>5698</TotalTime>
  <Words>124</Words>
  <Application>Microsoft Office PowerPoint</Application>
  <PresentationFormat>On-screen Show (4:3)</PresentationFormat>
  <Paragraphs>37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400TGp_globalcity_light_ani</vt:lpstr>
      <vt:lpstr>PowerPoint Presentation</vt:lpstr>
      <vt:lpstr>Contenu</vt:lpstr>
      <vt:lpstr>Types de Test</vt:lpstr>
      <vt:lpstr>Pourquoi test unitaires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Administrator</dc:creator>
  <cp:lastModifiedBy>Phuong Vu Nguyen</cp:lastModifiedBy>
  <cp:revision>162</cp:revision>
  <dcterms:created xsi:type="dcterms:W3CDTF">2012-07-10T06:31:14Z</dcterms:created>
  <dcterms:modified xsi:type="dcterms:W3CDTF">2021-12-14T17:05:57Z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1vNkd8wTsYBvTw3O2d4bF24JcdA695_SUllkQOsj2oWA</vt:lpwstr>
  </property>
  <property fmtid="{D5CDD505-2E9C-101B-9397-08002B2CF9AE}" pid="3" name="Google.Documents.RevisionId">
    <vt:lpwstr>06173779227576354699</vt:lpwstr>
  </property>
  <property fmtid="{D5CDD505-2E9C-101B-9397-08002B2CF9AE}" pid="4" name="Google.Documents.PreviousRevisionId">
    <vt:lpwstr>05729684421568942616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